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8"/>
  </p:notesMasterIdLst>
  <p:sldIdLst>
    <p:sldId id="295" r:id="rId2"/>
    <p:sldId id="293" r:id="rId3"/>
    <p:sldId id="296" r:id="rId4"/>
    <p:sldId id="297" r:id="rId5"/>
    <p:sldId id="298" r:id="rId6"/>
    <p:sldId id="299" r:id="rId7"/>
    <p:sldId id="300" r:id="rId8"/>
    <p:sldId id="301" r:id="rId9"/>
    <p:sldId id="264" r:id="rId10"/>
    <p:sldId id="302" r:id="rId11"/>
    <p:sldId id="303" r:id="rId12"/>
    <p:sldId id="304" r:id="rId13"/>
    <p:sldId id="305" r:id="rId14"/>
    <p:sldId id="306" r:id="rId15"/>
    <p:sldId id="270" r:id="rId16"/>
    <p:sldId id="271" r:id="rId17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ลักษณะสีปานกลาง 2 - เน้น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831EC7-9998-4117-BA1A-935ED87AC613}" type="datetimeFigureOut">
              <a:rPr lang="th-TH" smtClean="0"/>
              <a:t>12/04/60</a:t>
            </a:fld>
            <a:endParaRPr lang="th-TH"/>
          </a:p>
        </p:txBody>
      </p:sp>
      <p:sp>
        <p:nvSpPr>
          <p:cNvPr id="4" name="ตัวแทนรูปบนภาพนิ่ง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ตัวแทนบันทึกย่อ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DE6390-5C76-4F58-8011-E8F76D982D4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931103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6E4C1-AD5E-4470-941A-1D0CA361C8E2}" type="datetimeFigureOut">
              <a:rPr lang="th-TH" smtClean="0"/>
              <a:t>12/04/60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435C-67D2-437D-BCE6-18FD6CD9D606}" type="slidenum">
              <a:rPr lang="th-TH" smtClean="0"/>
              <a:t>‹#›</a:t>
            </a:fld>
            <a:endParaRPr lang="th-TH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6E4C1-AD5E-4470-941A-1D0CA361C8E2}" type="datetimeFigureOut">
              <a:rPr lang="th-TH" smtClean="0"/>
              <a:t>12/04/60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435C-67D2-437D-BCE6-18FD6CD9D606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6E4C1-AD5E-4470-941A-1D0CA361C8E2}" type="datetimeFigureOut">
              <a:rPr lang="th-TH" smtClean="0"/>
              <a:t>12/04/60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435C-67D2-437D-BCE6-18FD6CD9D606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6E4C1-AD5E-4470-941A-1D0CA361C8E2}" type="datetimeFigureOut">
              <a:rPr lang="th-TH" smtClean="0"/>
              <a:t>12/04/60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435C-67D2-437D-BCE6-18FD6CD9D606}" type="slidenum">
              <a:rPr lang="th-TH" smtClean="0"/>
              <a:t>‹#›</a:t>
            </a:fld>
            <a:endParaRPr lang="th-TH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6E4C1-AD5E-4470-941A-1D0CA361C8E2}" type="datetimeFigureOut">
              <a:rPr lang="th-TH" smtClean="0"/>
              <a:t>12/04/60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435C-67D2-437D-BCE6-18FD6CD9D606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6E4C1-AD5E-4470-941A-1D0CA361C8E2}" type="datetimeFigureOut">
              <a:rPr lang="th-TH" smtClean="0"/>
              <a:t>12/04/60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435C-67D2-437D-BCE6-18FD6CD9D606}" type="slidenum">
              <a:rPr lang="th-TH" smtClean="0"/>
              <a:t>‹#›</a:t>
            </a:fld>
            <a:endParaRPr lang="th-TH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6E4C1-AD5E-4470-941A-1D0CA361C8E2}" type="datetimeFigureOut">
              <a:rPr lang="th-TH" smtClean="0"/>
              <a:t>12/04/60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435C-67D2-437D-BCE6-18FD6CD9D606}" type="slidenum">
              <a:rPr lang="th-TH" smtClean="0"/>
              <a:t>‹#›</a:t>
            </a:fld>
            <a:endParaRPr lang="th-TH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6E4C1-AD5E-4470-941A-1D0CA361C8E2}" type="datetimeFigureOut">
              <a:rPr lang="th-TH" smtClean="0"/>
              <a:t>12/04/60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435C-67D2-437D-BCE6-18FD6CD9D606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6E4C1-AD5E-4470-941A-1D0CA361C8E2}" type="datetimeFigureOut">
              <a:rPr lang="th-TH" smtClean="0"/>
              <a:t>12/04/60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435C-67D2-437D-BCE6-18FD6CD9D606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6E4C1-AD5E-4470-941A-1D0CA361C8E2}" type="datetimeFigureOut">
              <a:rPr lang="th-TH" smtClean="0"/>
              <a:t>12/04/60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435C-67D2-437D-BCE6-18FD6CD9D606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h-TH" smtClean="0"/>
              <a:t>คลิกไอคอนเพื่อเพิ่มรูปภาพ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6E4C1-AD5E-4470-941A-1D0CA361C8E2}" type="datetimeFigureOut">
              <a:rPr lang="th-TH" smtClean="0"/>
              <a:t>12/04/60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435C-67D2-437D-BCE6-18FD6CD9D606}" type="slidenum">
              <a:rPr lang="th-TH" smtClean="0"/>
              <a:t>‹#›</a:t>
            </a:fld>
            <a:endParaRPr lang="th-TH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DF6E4C1-AD5E-4470-941A-1D0CA361C8E2}" type="datetimeFigureOut">
              <a:rPr lang="th-TH" smtClean="0"/>
              <a:t>12/04/60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BCF435C-67D2-437D-BCE6-18FD6CD9D606}" type="slidenum">
              <a:rPr lang="th-TH" smtClean="0"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77614"/>
            <a:ext cx="1557139" cy="1955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สี่เหลี่ยมผืนผ้ามุมมน 4"/>
          <p:cNvSpPr/>
          <p:nvPr/>
        </p:nvSpPr>
        <p:spPr>
          <a:xfrm>
            <a:off x="1979712" y="2636912"/>
            <a:ext cx="5256584" cy="1656184"/>
          </a:xfrm>
          <a:prstGeom prst="roundRect">
            <a:avLst/>
          </a:prstGeom>
          <a:solidFill>
            <a:srgbClr val="00B0F0"/>
          </a:solidFill>
          <a:ln>
            <a:solidFill>
              <a:srgbClr val="0070C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3200" b="1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ชุดสำรองไฟสำหรับต่อสายไฟเบอร์ออ</a:t>
            </a:r>
            <a:r>
              <a:rPr lang="th-TH" sz="3200" b="1" dirty="0" err="1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ฟติก</a:t>
            </a:r>
            <a:r>
              <a:rPr lang="th-TH" sz="3200" b="1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  </a:t>
            </a:r>
            <a:r>
              <a:rPr lang="en-US" sz="3200" b="1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Backup power for fusion splice fiber optic</a:t>
            </a:r>
            <a:endParaRPr lang="th-TH" sz="3200" b="1" dirty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6" name="สี่เหลี่ยมผืนผ้า 5"/>
          <p:cNvSpPr/>
          <p:nvPr/>
        </p:nvSpPr>
        <p:spPr>
          <a:xfrm>
            <a:off x="899592" y="4941168"/>
            <a:ext cx="3024336" cy="136815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4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จัดทำโดย นายชัยณรงค์ เขียวสนิท  นักศึกษาปริญญาตรี                 สาขาเทคโนโลยีไฟฟ้า</a:t>
            </a:r>
            <a:endParaRPr lang="th-TH" sz="2400" b="1" dirty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71305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มุมมน 3"/>
          <p:cNvSpPr/>
          <p:nvPr/>
        </p:nvSpPr>
        <p:spPr>
          <a:xfrm>
            <a:off x="7812360" y="58855"/>
            <a:ext cx="1184611" cy="432048"/>
          </a:xfrm>
          <a:prstGeom prst="roundRect">
            <a:avLst/>
          </a:prstGeom>
          <a:solidFill>
            <a:srgbClr val="00B0F0"/>
          </a:solidFill>
          <a:ln>
            <a:solidFill>
              <a:srgbClr val="00B05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b="1" dirty="0" smtClean="0">
                <a:latin typeface="Angsana New" pitchFamily="18" charset="-34"/>
                <a:cs typeface="Angsana New" pitchFamily="18" charset="-34"/>
              </a:rPr>
              <a:t>บทที่ 2 </a:t>
            </a:r>
            <a:endParaRPr lang="th-TH"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สี่เหลี่ยมผืนผ้ามุมมน 4"/>
          <p:cNvSpPr/>
          <p:nvPr/>
        </p:nvSpPr>
        <p:spPr>
          <a:xfrm>
            <a:off x="107504" y="441377"/>
            <a:ext cx="2952328" cy="662298"/>
          </a:xfrm>
          <a:prstGeom prst="roundRect">
            <a:avLst/>
          </a:prstGeom>
          <a:solidFill>
            <a:srgbClr val="00B0F0"/>
          </a:solidFill>
          <a:ln>
            <a:solidFill>
              <a:srgbClr val="92D050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3600" b="1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เอกสารที่เกี่ยวข้อง</a:t>
            </a:r>
            <a:endParaRPr lang="th-TH" sz="3600" b="1" dirty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6" name="สี่เหลี่ยมผืนผ้ามุมมน 5"/>
          <p:cNvSpPr/>
          <p:nvPr/>
        </p:nvSpPr>
        <p:spPr>
          <a:xfrm>
            <a:off x="618477" y="1412776"/>
            <a:ext cx="3456384" cy="43204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2000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1.  ศึกษาทฤษฎีของแบตเตอรี่  </a:t>
            </a:r>
            <a:endParaRPr lang="th-TH" sz="2000" dirty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สี่เหลี่ยมผืนผ้ามุมมน 6"/>
          <p:cNvSpPr/>
          <p:nvPr/>
        </p:nvSpPr>
        <p:spPr>
          <a:xfrm>
            <a:off x="5868144" y="2336300"/>
            <a:ext cx="2988834" cy="43204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2000" dirty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2</a:t>
            </a:r>
            <a:r>
              <a:rPr lang="th-TH" sz="2000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.   ศึกษาทฤษฎีพลังงานแสงอาทิตย์ </a:t>
            </a:r>
            <a:endParaRPr lang="th-TH" sz="2000" dirty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8" name="สี่เหลี่ยมผืนผ้ามุมมน 7"/>
          <p:cNvSpPr/>
          <p:nvPr/>
        </p:nvSpPr>
        <p:spPr>
          <a:xfrm>
            <a:off x="611560" y="3882998"/>
            <a:ext cx="3463301" cy="43204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2000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3.  ศึกษาการหลักการทำงานของอินเวอร์เตอร์  </a:t>
            </a:r>
            <a:endParaRPr lang="th-TH" sz="2000" dirty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924944"/>
            <a:ext cx="2088232" cy="1295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509120"/>
            <a:ext cx="2034972" cy="1424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066" y="2057611"/>
            <a:ext cx="2045828" cy="1299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ชื่อเรื่อง 8"/>
          <p:cNvSpPr>
            <a:spLocks noGrp="1"/>
          </p:cNvSpPr>
          <p:nvPr>
            <p:ph type="title"/>
          </p:nvPr>
        </p:nvSpPr>
        <p:spPr>
          <a:xfrm>
            <a:off x="2843808" y="1980824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th-TH" sz="2000" b="0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1.ศึกษาคุณสมบัติของแบตเตอรี่</a:t>
            </a:r>
            <a:br>
              <a:rPr lang="th-TH" sz="2000" b="0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2000" b="0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2.ศึกษาการนำแบตเตอรี่มาใช้กับ</a:t>
            </a:r>
            <a:br>
              <a:rPr lang="th-TH" sz="2000" b="0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2000" b="0" dirty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000" b="0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   พลังงานทดแทน</a:t>
            </a:r>
            <a:br>
              <a:rPr lang="th-TH" sz="2000" b="0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2000" b="0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3.ศึกษารายละเอียดของการนำ</a:t>
            </a:r>
            <a:br>
              <a:rPr lang="th-TH" sz="2000" b="0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2000" b="0" dirty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000" b="0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   แบตเตอรี่มาใช้ในการทำวิจัย</a:t>
            </a:r>
            <a:endParaRPr lang="th-TH" sz="2000" b="0" dirty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3" name="ชื่อเรื่อง 8"/>
          <p:cNvSpPr txBox="1">
            <a:spLocks/>
          </p:cNvSpPr>
          <p:nvPr/>
        </p:nvSpPr>
        <p:spPr>
          <a:xfrm>
            <a:off x="5600722" y="4220229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l">
              <a:buFont typeface="Georgia" pitchFamily="18" charset="0"/>
              <a:buNone/>
            </a:pPr>
            <a:r>
              <a:rPr lang="th-TH" sz="2000" b="0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1.ศึกษาเรื่องเซลล์แสงอาทิตย์</a:t>
            </a:r>
            <a:br>
              <a:rPr lang="th-TH" sz="2000" b="0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2000" b="0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2.ศึกษาประเภทของเซลล์แสงอาทิตย์</a:t>
            </a:r>
            <a:br>
              <a:rPr lang="th-TH" sz="2000" b="0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2000" b="0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3.ศึกษาหลักการทำงานของเซลล์แสงอาทิตย์</a:t>
            </a:r>
          </a:p>
          <a:p>
            <a:pPr marL="0" indent="0" algn="l">
              <a:buFont typeface="Georgia" pitchFamily="18" charset="0"/>
              <a:buNone/>
            </a:pPr>
            <a:endParaRPr lang="th-TH" sz="2000" b="0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4" name="ชื่อเรื่อง 8"/>
          <p:cNvSpPr txBox="1">
            <a:spLocks/>
          </p:cNvSpPr>
          <p:nvPr/>
        </p:nvSpPr>
        <p:spPr>
          <a:xfrm>
            <a:off x="2845419" y="5489440"/>
            <a:ext cx="3310757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l">
              <a:buFont typeface="Georgia" pitchFamily="18" charset="0"/>
              <a:buNone/>
            </a:pPr>
            <a:r>
              <a:rPr lang="th-TH" sz="2000" b="0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1.ศึกษาคุณสมบัติของอินเวอร์เตอร์</a:t>
            </a:r>
            <a:br>
              <a:rPr lang="th-TH" sz="2000" b="0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2000" b="0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2.ศึกษาหลักการทำงานของอินเวอร์เตอร์</a:t>
            </a:r>
            <a:r>
              <a:rPr lang="th-TH" sz="2000" b="0" dirty="0" smtClean="0">
                <a:latin typeface="Angsana New" pitchFamily="18" charset="-34"/>
                <a:cs typeface="Angsana New" pitchFamily="18" charset="-34"/>
              </a:rPr>
              <a:t/>
            </a:r>
            <a:br>
              <a:rPr lang="th-TH" sz="2000" b="0" dirty="0" smtClean="0">
                <a:latin typeface="Angsana New" pitchFamily="18" charset="-34"/>
                <a:cs typeface="Angsana New" pitchFamily="18" charset="-34"/>
              </a:rPr>
            </a:br>
            <a:endParaRPr lang="th-TH" sz="2000" b="0" dirty="0" smtClean="0">
              <a:latin typeface="Angsana New" pitchFamily="18" charset="-34"/>
              <a:cs typeface="Angsana New" pitchFamily="18" charset="-34"/>
            </a:endParaRPr>
          </a:p>
          <a:p>
            <a:pPr marL="0" indent="0" algn="l">
              <a:buFont typeface="Georgia" pitchFamily="18" charset="0"/>
              <a:buNone/>
            </a:pPr>
            <a:endParaRPr lang="th-TH" sz="2000" b="0" dirty="0"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4736755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สี่เหลี่ยมผืนผ้ามุมมน 2"/>
          <p:cNvSpPr/>
          <p:nvPr/>
        </p:nvSpPr>
        <p:spPr>
          <a:xfrm>
            <a:off x="7812360" y="58855"/>
            <a:ext cx="1184611" cy="432048"/>
          </a:xfrm>
          <a:prstGeom prst="roundRect">
            <a:avLst/>
          </a:prstGeom>
          <a:solidFill>
            <a:srgbClr val="00B0F0"/>
          </a:solidFill>
          <a:ln>
            <a:solidFill>
              <a:srgbClr val="00B05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b="1" dirty="0" smtClean="0">
                <a:latin typeface="Angsana New" pitchFamily="18" charset="-34"/>
                <a:cs typeface="Angsana New" pitchFamily="18" charset="-34"/>
              </a:rPr>
              <a:t>บทที่ 3 </a:t>
            </a:r>
            <a:endParaRPr lang="th-TH"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สี่เหลี่ยมผืนผ้ามุมมน 3"/>
          <p:cNvSpPr/>
          <p:nvPr/>
        </p:nvSpPr>
        <p:spPr>
          <a:xfrm>
            <a:off x="107504" y="441377"/>
            <a:ext cx="2952328" cy="662298"/>
          </a:xfrm>
          <a:prstGeom prst="roundRect">
            <a:avLst/>
          </a:prstGeom>
          <a:solidFill>
            <a:srgbClr val="00B0F0"/>
          </a:solidFill>
          <a:ln>
            <a:solidFill>
              <a:srgbClr val="92D050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3600" b="1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วิธีดำเนินการวิจัย</a:t>
            </a:r>
            <a:endParaRPr lang="th-TH" sz="3600" b="1" dirty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6" name="สี่เหลี่ยมผืนผ้ามุมมน 5"/>
          <p:cNvSpPr/>
          <p:nvPr/>
        </p:nvSpPr>
        <p:spPr>
          <a:xfrm>
            <a:off x="1331640" y="1422880"/>
            <a:ext cx="5328592" cy="43204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2000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1.  กำหนดกลุ่มตัวอย่าง  </a:t>
            </a:r>
            <a:endParaRPr lang="th-TH" sz="2000" dirty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สี่เหลี่ยมผืนผ้ามุมมน 6"/>
          <p:cNvSpPr/>
          <p:nvPr/>
        </p:nvSpPr>
        <p:spPr>
          <a:xfrm>
            <a:off x="1325716" y="2132856"/>
            <a:ext cx="5334516" cy="43204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2000" dirty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2</a:t>
            </a:r>
            <a:r>
              <a:rPr lang="th-TH" sz="2000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.  การออกแบบและสร้างเครื่องมือที่ใช้ในการวิจัย</a:t>
            </a:r>
            <a:endParaRPr lang="th-TH" sz="2000" dirty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8" name="สี่เหลี่ยมผืนผ้ามุมมน 7"/>
          <p:cNvSpPr/>
          <p:nvPr/>
        </p:nvSpPr>
        <p:spPr>
          <a:xfrm>
            <a:off x="1325716" y="2852936"/>
            <a:ext cx="5334516" cy="43204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2000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3.  การร่างแบบโครงสร้างของชุดสำรองไฟสำหรับต่อสายไฟเบอร์ออ</a:t>
            </a:r>
            <a:r>
              <a:rPr lang="th-TH" sz="2000" dirty="0" err="1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ฟติก</a:t>
            </a:r>
            <a:endParaRPr lang="th-TH" sz="2000" dirty="0" smtClean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สี่เหลี่ยมผืนผ้ามุมมน 8"/>
          <p:cNvSpPr/>
          <p:nvPr/>
        </p:nvSpPr>
        <p:spPr>
          <a:xfrm>
            <a:off x="1307956" y="3573016"/>
            <a:ext cx="5352276" cy="43204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2000" dirty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4</a:t>
            </a:r>
            <a:r>
              <a:rPr lang="th-TH" sz="2000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.  ทดลองใช้งานและเก็บรวบรวมข้อมูล</a:t>
            </a:r>
          </a:p>
        </p:txBody>
      </p:sp>
      <p:sp>
        <p:nvSpPr>
          <p:cNvPr id="10" name="สี่เหลี่ยมผืนผ้ามุมมน 9"/>
          <p:cNvSpPr/>
          <p:nvPr/>
        </p:nvSpPr>
        <p:spPr>
          <a:xfrm>
            <a:off x="1307956" y="4293096"/>
            <a:ext cx="5352276" cy="43204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2000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5.  วิเคราะห์ข้อมูลและสรุปผลการวิจัย</a:t>
            </a:r>
          </a:p>
        </p:txBody>
      </p:sp>
      <p:sp>
        <p:nvSpPr>
          <p:cNvPr id="11" name="สี่เหลี่ยมผืนผ้ามุมมน 10"/>
          <p:cNvSpPr/>
          <p:nvPr/>
        </p:nvSpPr>
        <p:spPr>
          <a:xfrm>
            <a:off x="1307956" y="5013176"/>
            <a:ext cx="5352276" cy="43204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2000" dirty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6</a:t>
            </a:r>
            <a:r>
              <a:rPr lang="th-TH" sz="2000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.  ระยะเวลาการดำเนินการ</a:t>
            </a:r>
          </a:p>
        </p:txBody>
      </p:sp>
    </p:spTree>
    <p:extLst>
      <p:ext uri="{BB962C8B-B14F-4D97-AF65-F5344CB8AC3E}">
        <p14:creationId xmlns:p14="http://schemas.microsoft.com/office/powerpoint/2010/main" val="37553693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สี่เหลี่ยมผืนผ้ามุมมน 2"/>
          <p:cNvSpPr/>
          <p:nvPr/>
        </p:nvSpPr>
        <p:spPr>
          <a:xfrm>
            <a:off x="7812360" y="58855"/>
            <a:ext cx="1184611" cy="432048"/>
          </a:xfrm>
          <a:prstGeom prst="roundRect">
            <a:avLst/>
          </a:prstGeom>
          <a:solidFill>
            <a:srgbClr val="00B0F0"/>
          </a:solidFill>
          <a:ln>
            <a:solidFill>
              <a:srgbClr val="00B05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b="1" dirty="0" smtClean="0">
                <a:latin typeface="Angsana New" pitchFamily="18" charset="-34"/>
                <a:cs typeface="Angsana New" pitchFamily="18" charset="-34"/>
              </a:rPr>
              <a:t>บทที่ 4 </a:t>
            </a:r>
            <a:endParaRPr lang="th-TH"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สี่เหลี่ยมผืนผ้ามุมมน 3"/>
          <p:cNvSpPr/>
          <p:nvPr/>
        </p:nvSpPr>
        <p:spPr>
          <a:xfrm>
            <a:off x="107504" y="441377"/>
            <a:ext cx="2952328" cy="662298"/>
          </a:xfrm>
          <a:prstGeom prst="roundRect">
            <a:avLst/>
          </a:prstGeom>
          <a:solidFill>
            <a:srgbClr val="00B0F0"/>
          </a:solidFill>
          <a:ln>
            <a:solidFill>
              <a:srgbClr val="92D050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3600" b="1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ผลการวิเคราะห์ข้อมูล</a:t>
            </a:r>
            <a:endParaRPr lang="th-TH" sz="3600" b="1" dirty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1036" y="1196752"/>
            <a:ext cx="5572125" cy="4019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1036" y="5517232"/>
            <a:ext cx="5429250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7747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สี่เหลี่ยมผืนผ้ามุมมน 2"/>
          <p:cNvSpPr/>
          <p:nvPr/>
        </p:nvSpPr>
        <p:spPr>
          <a:xfrm>
            <a:off x="3851920" y="490903"/>
            <a:ext cx="1184611" cy="432048"/>
          </a:xfrm>
          <a:prstGeom prst="roundRect">
            <a:avLst/>
          </a:prstGeom>
          <a:solidFill>
            <a:srgbClr val="00B0F0"/>
          </a:solidFill>
          <a:ln>
            <a:solidFill>
              <a:srgbClr val="00B05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b="1" dirty="0" smtClean="0">
                <a:latin typeface="Angsana New" pitchFamily="18" charset="-34"/>
                <a:cs typeface="Angsana New" pitchFamily="18" charset="-34"/>
              </a:rPr>
              <a:t>บทที่ </a:t>
            </a:r>
            <a:r>
              <a:rPr lang="th-TH" b="1" dirty="0">
                <a:latin typeface="Angsana New" pitchFamily="18" charset="-34"/>
                <a:cs typeface="Angsana New" pitchFamily="18" charset="-34"/>
              </a:rPr>
              <a:t>5</a:t>
            </a:r>
            <a:r>
              <a:rPr lang="th-TH" b="1" dirty="0" smtClean="0">
                <a:latin typeface="Angsana New" pitchFamily="18" charset="-34"/>
                <a:cs typeface="Angsana New" pitchFamily="18" charset="-34"/>
              </a:rPr>
              <a:t> </a:t>
            </a:r>
            <a:endParaRPr lang="th-TH"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สี่เหลี่ยมผืนผ้ามุมมน 3"/>
          <p:cNvSpPr/>
          <p:nvPr/>
        </p:nvSpPr>
        <p:spPr>
          <a:xfrm>
            <a:off x="755576" y="1196752"/>
            <a:ext cx="2952328" cy="662298"/>
          </a:xfrm>
          <a:prstGeom prst="roundRect">
            <a:avLst/>
          </a:prstGeom>
          <a:solidFill>
            <a:srgbClr val="00B0F0"/>
          </a:solidFill>
          <a:ln>
            <a:solidFill>
              <a:srgbClr val="92D050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3600" b="1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สรุปผลการวิจัย </a:t>
            </a:r>
            <a:endParaRPr lang="th-TH" sz="3600" b="1" dirty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1394" y="2098125"/>
            <a:ext cx="3082774" cy="218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รูปภาพ 5"/>
          <p:cNvPicPr/>
          <p:nvPr/>
        </p:nvPicPr>
        <p:blipFill>
          <a:blip r:embed="rId3"/>
          <a:stretch>
            <a:fillRect/>
          </a:stretch>
        </p:blipFill>
        <p:spPr>
          <a:xfrm>
            <a:off x="1926674" y="2098125"/>
            <a:ext cx="2924720" cy="2180513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6674" y="4278638"/>
            <a:ext cx="2924720" cy="2196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รูปภาพ 7"/>
          <p:cNvPicPr/>
          <p:nvPr/>
        </p:nvPicPr>
        <p:blipFill>
          <a:blip r:embed="rId5"/>
          <a:stretch>
            <a:fillRect/>
          </a:stretch>
        </p:blipFill>
        <p:spPr>
          <a:xfrm>
            <a:off x="4851394" y="4278637"/>
            <a:ext cx="3082774" cy="2196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9980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สี่เหลี่ยมผืนผ้ามุมมน 2"/>
          <p:cNvSpPr/>
          <p:nvPr/>
        </p:nvSpPr>
        <p:spPr>
          <a:xfrm>
            <a:off x="3851920" y="490903"/>
            <a:ext cx="1184611" cy="432048"/>
          </a:xfrm>
          <a:prstGeom prst="roundRect">
            <a:avLst/>
          </a:prstGeom>
          <a:solidFill>
            <a:srgbClr val="00B0F0"/>
          </a:solidFill>
          <a:ln>
            <a:solidFill>
              <a:srgbClr val="00B05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b="1" dirty="0" smtClean="0">
                <a:latin typeface="Angsana New" pitchFamily="18" charset="-34"/>
                <a:cs typeface="Angsana New" pitchFamily="18" charset="-34"/>
              </a:rPr>
              <a:t>บทที่ </a:t>
            </a:r>
            <a:r>
              <a:rPr lang="th-TH" b="1" dirty="0">
                <a:latin typeface="Angsana New" pitchFamily="18" charset="-34"/>
                <a:cs typeface="Angsana New" pitchFamily="18" charset="-34"/>
              </a:rPr>
              <a:t>5</a:t>
            </a:r>
            <a:r>
              <a:rPr lang="th-TH" b="1" dirty="0" smtClean="0">
                <a:latin typeface="Angsana New" pitchFamily="18" charset="-34"/>
                <a:cs typeface="Angsana New" pitchFamily="18" charset="-34"/>
              </a:rPr>
              <a:t> </a:t>
            </a:r>
            <a:endParaRPr lang="th-TH"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สี่เหลี่ยมผืนผ้ามุมมน 3"/>
          <p:cNvSpPr/>
          <p:nvPr/>
        </p:nvSpPr>
        <p:spPr>
          <a:xfrm>
            <a:off x="755576" y="1196752"/>
            <a:ext cx="2952328" cy="662298"/>
          </a:xfrm>
          <a:prstGeom prst="roundRect">
            <a:avLst/>
          </a:prstGeom>
          <a:solidFill>
            <a:srgbClr val="00B0F0"/>
          </a:solidFill>
          <a:ln>
            <a:solidFill>
              <a:srgbClr val="92D050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3600" b="1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ข้อเสนอแนะ</a:t>
            </a:r>
            <a:r>
              <a:rPr lang="th-TH" sz="3600" b="1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 </a:t>
            </a:r>
            <a:endParaRPr lang="th-TH" sz="3600" b="1" dirty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สี่เหลี่ยมผืนผ้ามุมมน 4"/>
          <p:cNvSpPr/>
          <p:nvPr/>
        </p:nvSpPr>
        <p:spPr>
          <a:xfrm>
            <a:off x="1331640" y="2132856"/>
            <a:ext cx="3112585" cy="43204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2000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1.  </a:t>
            </a:r>
            <a:r>
              <a:rPr lang="th-TH" sz="2000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ข้อเสนอแนะในการนำไปใช้งาน</a:t>
            </a:r>
            <a:r>
              <a:rPr lang="th-TH" sz="2000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  </a:t>
            </a:r>
            <a:endParaRPr lang="th-TH" sz="2000" dirty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6" name="สี่เหลี่ยมผืนผ้ามุมมน 5"/>
          <p:cNvSpPr/>
          <p:nvPr/>
        </p:nvSpPr>
        <p:spPr>
          <a:xfrm>
            <a:off x="1331640" y="2852936"/>
            <a:ext cx="3112585" cy="43204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2000" dirty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2</a:t>
            </a:r>
            <a:r>
              <a:rPr lang="th-TH" sz="2000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.  ข้อเสนอแนะเพื่อทำการวิจัยต่อ  </a:t>
            </a:r>
            <a:endParaRPr lang="th-TH" sz="2000" dirty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8209049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เนื้อหา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th-TH" dirty="0" smtClean="0"/>
              <a:t>        </a:t>
            </a:r>
            <a:endParaRPr lang="th-TH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8105" y="1288426"/>
            <a:ext cx="2105025" cy="158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288426"/>
            <a:ext cx="2105025" cy="158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8104" y="3140968"/>
            <a:ext cx="2105025" cy="158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140968"/>
            <a:ext cx="2105025" cy="158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288426"/>
            <a:ext cx="2105025" cy="158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140968"/>
            <a:ext cx="2105025" cy="158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สี่เหลี่ยมผืนผ้ามุมมน 10"/>
          <p:cNvSpPr/>
          <p:nvPr/>
        </p:nvSpPr>
        <p:spPr>
          <a:xfrm>
            <a:off x="611560" y="260648"/>
            <a:ext cx="7704856" cy="662298"/>
          </a:xfrm>
          <a:prstGeom prst="roundRect">
            <a:avLst/>
          </a:prstGeom>
          <a:solidFill>
            <a:srgbClr val="00B0F0"/>
          </a:solidFill>
          <a:ln>
            <a:solidFill>
              <a:srgbClr val="92D050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3600" b="1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ขั้นตอนการทำชุดสำรองไฟสำหรับต่อสายไฟเบอร์ออ</a:t>
            </a:r>
            <a:r>
              <a:rPr lang="th-TH" sz="3600" b="1" dirty="0" err="1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ฟติก</a:t>
            </a:r>
            <a:endParaRPr lang="th-TH" sz="3600" b="1" dirty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13103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เนื้อหา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th-TH" dirty="0" smtClean="0"/>
              <a:t>               </a:t>
            </a:r>
            <a:endParaRPr lang="th-TH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249788"/>
            <a:ext cx="2924720" cy="2196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2989" y="1822755"/>
            <a:ext cx="2956643" cy="2220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รูปภาพ 6"/>
          <p:cNvPicPr/>
          <p:nvPr/>
        </p:nvPicPr>
        <p:blipFill>
          <a:blip r:embed="rId4"/>
          <a:stretch>
            <a:fillRect/>
          </a:stretch>
        </p:blipFill>
        <p:spPr>
          <a:xfrm>
            <a:off x="4949924" y="4282442"/>
            <a:ext cx="3082774" cy="2131540"/>
          </a:xfrm>
          <a:prstGeom prst="rect">
            <a:avLst/>
          </a:prstGeom>
        </p:spPr>
      </p:pic>
      <p:sp>
        <p:nvSpPr>
          <p:cNvPr id="8" name="สี่เหลี่ยมผืนผ้ามุมมน 7"/>
          <p:cNvSpPr/>
          <p:nvPr/>
        </p:nvSpPr>
        <p:spPr>
          <a:xfrm>
            <a:off x="611560" y="260648"/>
            <a:ext cx="7704856" cy="662298"/>
          </a:xfrm>
          <a:prstGeom prst="roundRect">
            <a:avLst/>
          </a:prstGeom>
          <a:solidFill>
            <a:srgbClr val="00B0F0"/>
          </a:solidFill>
          <a:ln>
            <a:solidFill>
              <a:srgbClr val="92D050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3600" b="1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การใช้งานจริงของชุดสำรองไฟสำหรับต่อสายไฟเบอร์ออ</a:t>
            </a:r>
            <a:r>
              <a:rPr lang="th-TH" sz="3600" b="1" dirty="0" err="1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ฟติก</a:t>
            </a:r>
            <a:endParaRPr lang="th-TH" sz="3600" b="1" dirty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9" name="รูปภาพ 8"/>
          <p:cNvPicPr/>
          <p:nvPr/>
        </p:nvPicPr>
        <p:blipFill>
          <a:blip r:embed="rId5"/>
          <a:stretch>
            <a:fillRect/>
          </a:stretch>
        </p:blipFill>
        <p:spPr>
          <a:xfrm>
            <a:off x="1187624" y="1822755"/>
            <a:ext cx="2924720" cy="2180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702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รูปภาพ 8"/>
          <p:cNvPicPr/>
          <p:nvPr/>
        </p:nvPicPr>
        <p:blipFill>
          <a:blip r:embed="rId2"/>
          <a:stretch>
            <a:fillRect/>
          </a:stretch>
        </p:blipFill>
        <p:spPr>
          <a:xfrm>
            <a:off x="4440876" y="476672"/>
            <a:ext cx="2503188" cy="1944216"/>
          </a:xfrm>
          <a:prstGeom prst="rect">
            <a:avLst/>
          </a:prstGeom>
        </p:spPr>
      </p:pic>
      <p:sp>
        <p:nvSpPr>
          <p:cNvPr id="10" name="ลูกศรลง 9"/>
          <p:cNvSpPr/>
          <p:nvPr/>
        </p:nvSpPr>
        <p:spPr>
          <a:xfrm>
            <a:off x="2351571" y="2908872"/>
            <a:ext cx="432048" cy="648072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1" name="ลูกศรลง 10"/>
          <p:cNvSpPr/>
          <p:nvPr/>
        </p:nvSpPr>
        <p:spPr>
          <a:xfrm>
            <a:off x="2351571" y="4653136"/>
            <a:ext cx="432048" cy="648072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2" name="รูปภาพ 11"/>
          <p:cNvPicPr/>
          <p:nvPr/>
        </p:nvPicPr>
        <p:blipFill>
          <a:blip r:embed="rId3"/>
          <a:stretch>
            <a:fillRect/>
          </a:stretch>
        </p:blipFill>
        <p:spPr>
          <a:xfrm>
            <a:off x="4440876" y="2436474"/>
            <a:ext cx="2503188" cy="1759585"/>
          </a:xfrm>
          <a:prstGeom prst="rect">
            <a:avLst/>
          </a:prstGeom>
        </p:spPr>
      </p:pic>
      <p:sp>
        <p:nvSpPr>
          <p:cNvPr id="13" name="สี่เหลี่ยมผืนผ้ามุมมน 12"/>
          <p:cNvSpPr/>
          <p:nvPr/>
        </p:nvSpPr>
        <p:spPr>
          <a:xfrm>
            <a:off x="179512" y="476672"/>
            <a:ext cx="3384376" cy="792088"/>
          </a:xfrm>
          <a:prstGeom prst="roundRect">
            <a:avLst/>
          </a:prstGeom>
          <a:solidFill>
            <a:srgbClr val="00B0F0"/>
          </a:solidFill>
          <a:ln>
            <a:solidFill>
              <a:srgbClr val="92D050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3600" b="1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ความเป็นมาของโครงการ</a:t>
            </a:r>
            <a:endParaRPr lang="th-TH" sz="3600" b="1" dirty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4" name="สี่เหลี่ยมผืนผ้ามุมมน 13"/>
          <p:cNvSpPr/>
          <p:nvPr/>
        </p:nvSpPr>
        <p:spPr>
          <a:xfrm>
            <a:off x="7092280" y="80628"/>
            <a:ext cx="1976699" cy="432048"/>
          </a:xfrm>
          <a:prstGeom prst="roundRect">
            <a:avLst/>
          </a:prstGeom>
          <a:solidFill>
            <a:srgbClr val="00B0F0"/>
          </a:solidFill>
          <a:ln>
            <a:solidFill>
              <a:srgbClr val="00B05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b="1" dirty="0" smtClean="0">
                <a:latin typeface="Angsana New" pitchFamily="18" charset="-34"/>
                <a:cs typeface="Angsana New" pitchFamily="18" charset="-34"/>
              </a:rPr>
              <a:t>บทที่ 1 บทนำ</a:t>
            </a:r>
            <a:endParaRPr lang="th-TH" b="1" dirty="0"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2602" y="4222279"/>
            <a:ext cx="2515187" cy="2443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สี่เหลี่ยมผืนผ้ามุมมน 14"/>
          <p:cNvSpPr/>
          <p:nvPr/>
        </p:nvSpPr>
        <p:spPr>
          <a:xfrm>
            <a:off x="971600" y="2132856"/>
            <a:ext cx="3135184" cy="576064"/>
          </a:xfrm>
          <a:prstGeom prst="roundRect">
            <a:avLst/>
          </a:prstGeom>
          <a:solidFill>
            <a:srgbClr val="00B0F0"/>
          </a:solidFill>
          <a:ln>
            <a:solidFill>
              <a:srgbClr val="92D050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2400" b="1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บริษัทวิทวัส</a:t>
            </a:r>
            <a:r>
              <a:rPr lang="th-TH" sz="2400" b="1" dirty="0" err="1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เทเล</a:t>
            </a:r>
            <a:r>
              <a:rPr lang="th-TH" sz="2400" b="1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คอม</a:t>
            </a:r>
            <a:r>
              <a:rPr lang="th-TH" sz="2400" b="1" dirty="0" err="1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แอนด์</a:t>
            </a:r>
            <a:r>
              <a:rPr lang="th-TH" sz="2400" b="1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เซอร์วิส</a:t>
            </a:r>
            <a:endParaRPr lang="th-TH" sz="2400" b="1" dirty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6" name="สี่เหลี่ยมผืนผ้ามุมมน 15"/>
          <p:cNvSpPr/>
          <p:nvPr/>
        </p:nvSpPr>
        <p:spPr>
          <a:xfrm>
            <a:off x="938432" y="3789040"/>
            <a:ext cx="3168352" cy="576064"/>
          </a:xfrm>
          <a:prstGeom prst="roundRect">
            <a:avLst/>
          </a:prstGeom>
          <a:solidFill>
            <a:srgbClr val="00B0F0"/>
          </a:solidFill>
          <a:ln>
            <a:solidFill>
              <a:srgbClr val="92D050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400" b="1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ช่างเทคนิค</a:t>
            </a:r>
            <a:endParaRPr lang="th-TH" sz="2400" b="1" dirty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7" name="สี่เหลี่ยมผืนผ้ามุมมน 16"/>
          <p:cNvSpPr/>
          <p:nvPr/>
        </p:nvSpPr>
        <p:spPr>
          <a:xfrm>
            <a:off x="1028407" y="5517232"/>
            <a:ext cx="3078377" cy="576064"/>
          </a:xfrm>
          <a:prstGeom prst="roundRect">
            <a:avLst/>
          </a:prstGeom>
          <a:solidFill>
            <a:srgbClr val="00B0F0"/>
          </a:solidFill>
          <a:ln>
            <a:solidFill>
              <a:srgbClr val="92D050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400" b="1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งานตัดต่อไฟเบอร์ออ</a:t>
            </a:r>
            <a:r>
              <a:rPr lang="th-TH" sz="2400" b="1" dirty="0" err="1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ฟติก</a:t>
            </a:r>
            <a:endParaRPr lang="th-TH" sz="2400" b="1" dirty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991685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มุมมน 3"/>
          <p:cNvSpPr/>
          <p:nvPr/>
        </p:nvSpPr>
        <p:spPr>
          <a:xfrm>
            <a:off x="7020272" y="58855"/>
            <a:ext cx="1976699" cy="432048"/>
          </a:xfrm>
          <a:prstGeom prst="roundRect">
            <a:avLst/>
          </a:prstGeom>
          <a:solidFill>
            <a:srgbClr val="00B0F0"/>
          </a:solidFill>
          <a:ln>
            <a:solidFill>
              <a:srgbClr val="00B05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b="1" dirty="0" smtClean="0">
                <a:latin typeface="Angsana New" pitchFamily="18" charset="-34"/>
                <a:cs typeface="Angsana New" pitchFamily="18" charset="-34"/>
              </a:rPr>
              <a:t>บทที่ 1 บทนำ</a:t>
            </a:r>
            <a:endParaRPr lang="th-TH"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สี่เหลี่ยมผืนผ้ามุมมน 4"/>
          <p:cNvSpPr/>
          <p:nvPr/>
        </p:nvSpPr>
        <p:spPr>
          <a:xfrm>
            <a:off x="467544" y="822486"/>
            <a:ext cx="2935624" cy="792088"/>
          </a:xfrm>
          <a:prstGeom prst="roundRect">
            <a:avLst/>
          </a:prstGeom>
          <a:solidFill>
            <a:srgbClr val="00B0F0"/>
          </a:solidFill>
          <a:ln>
            <a:solidFill>
              <a:srgbClr val="92D050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3600" b="1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วัตถุประสงค์</a:t>
            </a:r>
            <a:endParaRPr lang="th-TH" sz="3600" b="1" dirty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6" name="แผนผังลำดับงาน: ตัวเชื่อมต่อ 5"/>
          <p:cNvSpPr/>
          <p:nvPr/>
        </p:nvSpPr>
        <p:spPr>
          <a:xfrm>
            <a:off x="1005297" y="2060848"/>
            <a:ext cx="576064" cy="576064"/>
          </a:xfrm>
          <a:prstGeom prst="flowChartConnector">
            <a:avLst/>
          </a:prstGeom>
          <a:noFill/>
          <a:ln>
            <a:solidFill>
              <a:srgbClr val="00B05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400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1</a:t>
            </a:r>
            <a:endParaRPr lang="th-TH" sz="2400" dirty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สี่เหลี่ยมผืนผ้ามุมมน 6"/>
          <p:cNvSpPr/>
          <p:nvPr/>
        </p:nvSpPr>
        <p:spPr>
          <a:xfrm>
            <a:off x="1588450" y="2132856"/>
            <a:ext cx="4711742" cy="43204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2000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เพื่อสร้างชุดสำรองไฟสำหรับต่อสายไฟเบอร์ออ</a:t>
            </a:r>
            <a:r>
              <a:rPr lang="th-TH" sz="2000" dirty="0" err="1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ฟติก</a:t>
            </a:r>
            <a:endParaRPr lang="th-TH" sz="2000" dirty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สี่เหลี่ยมผืนผ้ามุมมน 8"/>
          <p:cNvSpPr/>
          <p:nvPr/>
        </p:nvSpPr>
        <p:spPr>
          <a:xfrm>
            <a:off x="1588450" y="2996952"/>
            <a:ext cx="4711742" cy="43204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2000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เพื่อเพิ่มประ</a:t>
            </a:r>
            <a:r>
              <a:rPr lang="th-TH" sz="2000" dirty="0" err="1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สิทธ</a:t>
            </a:r>
            <a:r>
              <a:rPr lang="th-TH" sz="2000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ภาพให้กับการทำงาน</a:t>
            </a:r>
            <a:r>
              <a:rPr lang="th-TH" sz="2000" dirty="0" err="1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ได้มาก</a:t>
            </a:r>
            <a:r>
              <a:rPr lang="th-TH" sz="2000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ยิ่งขึ้น</a:t>
            </a:r>
            <a:endParaRPr lang="th-TH" sz="2000" dirty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" name="แผนผังลำดับงาน: ตัวเชื่อมต่อ 9"/>
          <p:cNvSpPr/>
          <p:nvPr/>
        </p:nvSpPr>
        <p:spPr>
          <a:xfrm>
            <a:off x="1005297" y="2924944"/>
            <a:ext cx="576064" cy="576064"/>
          </a:xfrm>
          <a:prstGeom prst="flowChartConnector">
            <a:avLst/>
          </a:prstGeom>
          <a:noFill/>
          <a:ln>
            <a:solidFill>
              <a:srgbClr val="00B05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400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2</a:t>
            </a:r>
            <a:endParaRPr lang="th-TH" sz="2400" dirty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แผนผังลำดับงาน: ตัวเชื่อมต่อ 10"/>
          <p:cNvSpPr/>
          <p:nvPr/>
        </p:nvSpPr>
        <p:spPr>
          <a:xfrm>
            <a:off x="1005296" y="4653136"/>
            <a:ext cx="576064" cy="576064"/>
          </a:xfrm>
          <a:prstGeom prst="flowChartConnector">
            <a:avLst/>
          </a:prstGeom>
          <a:noFill/>
          <a:ln>
            <a:solidFill>
              <a:srgbClr val="00B05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400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4</a:t>
            </a:r>
            <a:endParaRPr lang="th-TH" sz="2400" dirty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2" name="สี่เหลี่ยมผืนผ้ามุมมน 11"/>
          <p:cNvSpPr/>
          <p:nvPr/>
        </p:nvSpPr>
        <p:spPr>
          <a:xfrm>
            <a:off x="1581360" y="3861048"/>
            <a:ext cx="4718832" cy="43204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2000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เพื่อแก้ปัญหาเรื่องไม่มีกระแสไฟฟ้าใช้งานต่อสายไฟเบอร์ออ</a:t>
            </a:r>
            <a:r>
              <a:rPr lang="th-TH" sz="2000" dirty="0" err="1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ฟติก</a:t>
            </a:r>
            <a:endParaRPr lang="th-TH" sz="2000" dirty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3" name="แผนผังลำดับงาน: ตัวเชื่อมต่อ 12"/>
          <p:cNvSpPr/>
          <p:nvPr/>
        </p:nvSpPr>
        <p:spPr>
          <a:xfrm>
            <a:off x="1005296" y="3820148"/>
            <a:ext cx="576064" cy="576064"/>
          </a:xfrm>
          <a:prstGeom prst="flowChartConnector">
            <a:avLst/>
          </a:prstGeom>
          <a:noFill/>
          <a:ln>
            <a:solidFill>
              <a:srgbClr val="00B05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400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3</a:t>
            </a:r>
            <a:endParaRPr lang="th-TH" sz="2400" dirty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4" name="สี่เหลี่ยมผืนผ้ามุมมน 13"/>
          <p:cNvSpPr/>
          <p:nvPr/>
        </p:nvSpPr>
        <p:spPr>
          <a:xfrm>
            <a:off x="1581360" y="4725144"/>
            <a:ext cx="4718832" cy="43204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2000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เพื่อช่วยประหยัดพลังงานไฟฟ้า</a:t>
            </a:r>
            <a:endParaRPr lang="th-TH" sz="2000" dirty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74981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มุมมน 3"/>
          <p:cNvSpPr/>
          <p:nvPr/>
        </p:nvSpPr>
        <p:spPr>
          <a:xfrm>
            <a:off x="7020272" y="58855"/>
            <a:ext cx="1976699" cy="432048"/>
          </a:xfrm>
          <a:prstGeom prst="roundRect">
            <a:avLst/>
          </a:prstGeom>
          <a:solidFill>
            <a:srgbClr val="00B0F0"/>
          </a:solidFill>
          <a:ln>
            <a:solidFill>
              <a:srgbClr val="00B05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b="1" dirty="0" smtClean="0">
                <a:latin typeface="Angsana New" pitchFamily="18" charset="-34"/>
                <a:cs typeface="Angsana New" pitchFamily="18" charset="-34"/>
              </a:rPr>
              <a:t>บทที่ 1 บทนำ</a:t>
            </a:r>
            <a:endParaRPr lang="th-TH"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สี่เหลี่ยมผืนผ้ามุมมน 4"/>
          <p:cNvSpPr/>
          <p:nvPr/>
        </p:nvSpPr>
        <p:spPr>
          <a:xfrm>
            <a:off x="395536" y="441377"/>
            <a:ext cx="2935624" cy="662298"/>
          </a:xfrm>
          <a:prstGeom prst="roundRect">
            <a:avLst/>
          </a:prstGeom>
          <a:solidFill>
            <a:srgbClr val="00B0F0"/>
          </a:solidFill>
          <a:ln>
            <a:solidFill>
              <a:srgbClr val="92D050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3600" b="1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ขอบเขตของการวิจัย</a:t>
            </a:r>
            <a:endParaRPr lang="th-TH" sz="3600" b="1" dirty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6" name="แผนผังลำดับงาน: ตัวเชื่อมต่อ 5"/>
          <p:cNvSpPr/>
          <p:nvPr/>
        </p:nvSpPr>
        <p:spPr>
          <a:xfrm>
            <a:off x="1191979" y="5373216"/>
            <a:ext cx="576064" cy="576064"/>
          </a:xfrm>
          <a:prstGeom prst="flowChartConnector">
            <a:avLst/>
          </a:prstGeom>
          <a:noFill/>
          <a:ln>
            <a:solidFill>
              <a:srgbClr val="00B05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400" b="1" dirty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2</a:t>
            </a:r>
          </a:p>
        </p:txBody>
      </p:sp>
      <p:sp>
        <p:nvSpPr>
          <p:cNvPr id="7" name="สี่เหลี่ยมผืนผ้ามุมมน 6"/>
          <p:cNvSpPr/>
          <p:nvPr/>
        </p:nvSpPr>
        <p:spPr>
          <a:xfrm>
            <a:off x="1763688" y="1340768"/>
            <a:ext cx="1944216" cy="432048"/>
          </a:xfrm>
          <a:prstGeom prst="roundRect">
            <a:avLst/>
          </a:prstGeom>
          <a:solidFill>
            <a:srgbClr val="00B0F0"/>
          </a:solidFill>
          <a:ln>
            <a:solidFill>
              <a:srgbClr val="00B05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2000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ขอบเขตด้านเนื้อหา</a:t>
            </a:r>
            <a:endParaRPr lang="th-TH" sz="2000" dirty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8" name="สี่เหลี่ยมผืนผ้ามุมมน 7"/>
          <p:cNvSpPr/>
          <p:nvPr/>
        </p:nvSpPr>
        <p:spPr>
          <a:xfrm>
            <a:off x="2555776" y="1897119"/>
            <a:ext cx="3312368" cy="43204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2000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ศึกษาการทำงานของแบตเตอรี่</a:t>
            </a:r>
            <a:endParaRPr lang="th-TH" sz="2000" dirty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สี่เหลี่ยมผืนผ้ามุมมน 10"/>
          <p:cNvSpPr/>
          <p:nvPr/>
        </p:nvSpPr>
        <p:spPr>
          <a:xfrm>
            <a:off x="2555776" y="2537284"/>
            <a:ext cx="3312368" cy="43204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2000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ศึกษาหลักการทำงานของอินเวอร์เตอร์</a:t>
            </a:r>
            <a:endParaRPr lang="th-TH" sz="2000" dirty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3" name="สี่เหลี่ยมผืนผ้ามุมมน 12"/>
          <p:cNvSpPr/>
          <p:nvPr/>
        </p:nvSpPr>
        <p:spPr>
          <a:xfrm>
            <a:off x="2555776" y="3164041"/>
            <a:ext cx="3312368" cy="43204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2000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ศึกษาหลักการทำงานของวงจรชาร์จแบตเตอรี่</a:t>
            </a:r>
            <a:endParaRPr lang="th-TH" sz="2000" dirty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4" name="แผนผังลำดับงาน: ตัวเชื่อมต่อ 13"/>
          <p:cNvSpPr/>
          <p:nvPr/>
        </p:nvSpPr>
        <p:spPr>
          <a:xfrm>
            <a:off x="2051720" y="1844824"/>
            <a:ext cx="504056" cy="504056"/>
          </a:xfrm>
          <a:prstGeom prst="flowChartConnector">
            <a:avLst/>
          </a:prstGeom>
          <a:noFill/>
          <a:ln>
            <a:solidFill>
              <a:srgbClr val="00B05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600" b="1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1.1</a:t>
            </a:r>
            <a:endParaRPr lang="th-TH" sz="1600" b="1" dirty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5" name="แผนผังลำดับงาน: ตัวเชื่อมต่อ 14"/>
          <p:cNvSpPr/>
          <p:nvPr/>
        </p:nvSpPr>
        <p:spPr>
          <a:xfrm>
            <a:off x="2051720" y="2501280"/>
            <a:ext cx="504056" cy="504056"/>
          </a:xfrm>
          <a:prstGeom prst="flowChartConnector">
            <a:avLst/>
          </a:prstGeom>
          <a:noFill/>
          <a:ln>
            <a:solidFill>
              <a:srgbClr val="00B05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600" b="1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1.2</a:t>
            </a:r>
            <a:endParaRPr lang="th-TH" sz="1600" b="1" dirty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6" name="แผนผังลำดับงาน: ตัวเชื่อมต่อ 15"/>
          <p:cNvSpPr/>
          <p:nvPr/>
        </p:nvSpPr>
        <p:spPr>
          <a:xfrm>
            <a:off x="2051720" y="3128037"/>
            <a:ext cx="504056" cy="504056"/>
          </a:xfrm>
          <a:prstGeom prst="flowChartConnector">
            <a:avLst/>
          </a:prstGeom>
          <a:noFill/>
          <a:ln>
            <a:solidFill>
              <a:srgbClr val="00B05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600" b="1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1.3</a:t>
            </a:r>
            <a:endParaRPr lang="th-TH" sz="1600" b="1" dirty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7" name="แผนผังลำดับงาน: ตัวเชื่อมต่อ 16"/>
          <p:cNvSpPr/>
          <p:nvPr/>
        </p:nvSpPr>
        <p:spPr>
          <a:xfrm>
            <a:off x="2043758" y="3784493"/>
            <a:ext cx="504056" cy="504056"/>
          </a:xfrm>
          <a:prstGeom prst="flowChartConnector">
            <a:avLst/>
          </a:prstGeom>
          <a:noFill/>
          <a:ln>
            <a:solidFill>
              <a:srgbClr val="00B05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600" b="1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1.4</a:t>
            </a:r>
            <a:endParaRPr lang="th-TH" sz="1600" b="1" dirty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8" name="สี่เหลี่ยมผืนผ้ามุมมน 17"/>
          <p:cNvSpPr/>
          <p:nvPr/>
        </p:nvSpPr>
        <p:spPr>
          <a:xfrm>
            <a:off x="2547814" y="3820497"/>
            <a:ext cx="3320330" cy="43204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2000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ศึกษาหลักการทำงานของโซล่าเซลล์</a:t>
            </a:r>
            <a:endParaRPr lang="th-TH" sz="2000" dirty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9" name="แผนผังลำดับงาน: ตัวเชื่อมต่อ 18"/>
          <p:cNvSpPr/>
          <p:nvPr/>
        </p:nvSpPr>
        <p:spPr>
          <a:xfrm>
            <a:off x="1191979" y="1300597"/>
            <a:ext cx="576064" cy="576064"/>
          </a:xfrm>
          <a:prstGeom prst="flowChartConnector">
            <a:avLst/>
          </a:prstGeom>
          <a:noFill/>
          <a:ln>
            <a:solidFill>
              <a:srgbClr val="00B05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400" b="1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1</a:t>
            </a:r>
            <a:endParaRPr lang="th-TH" sz="2400" b="1" dirty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0" name="สี่เหลี่ยมผืนผ้ามุมมน 19"/>
          <p:cNvSpPr/>
          <p:nvPr/>
        </p:nvSpPr>
        <p:spPr>
          <a:xfrm>
            <a:off x="1763688" y="5445224"/>
            <a:ext cx="1944216" cy="432048"/>
          </a:xfrm>
          <a:prstGeom prst="roundRect">
            <a:avLst/>
          </a:prstGeom>
          <a:solidFill>
            <a:srgbClr val="00B0F0"/>
          </a:solidFill>
          <a:ln>
            <a:solidFill>
              <a:srgbClr val="00B05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2000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ขอบเขตด้านประชากร</a:t>
            </a:r>
            <a:endParaRPr lang="th-TH" sz="2000" dirty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2" name="แผนผังลำดับงาน: ตัวเชื่อมต่อ 21"/>
          <p:cNvSpPr/>
          <p:nvPr/>
        </p:nvSpPr>
        <p:spPr>
          <a:xfrm>
            <a:off x="2051720" y="4437112"/>
            <a:ext cx="504056" cy="504056"/>
          </a:xfrm>
          <a:prstGeom prst="flowChartConnector">
            <a:avLst/>
          </a:prstGeom>
          <a:noFill/>
          <a:ln>
            <a:solidFill>
              <a:srgbClr val="00B05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600" b="1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1.5</a:t>
            </a:r>
            <a:endParaRPr lang="th-TH" sz="1600" b="1" dirty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3" name="สี่เหลี่ยมผืนผ้ามุมมน 22"/>
          <p:cNvSpPr/>
          <p:nvPr/>
        </p:nvSpPr>
        <p:spPr>
          <a:xfrm>
            <a:off x="2583323" y="4473116"/>
            <a:ext cx="3320330" cy="43204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2000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ศึกษาหลักการทำงานของไฟเบอร์ออ</a:t>
            </a:r>
            <a:r>
              <a:rPr lang="th-TH" sz="2000" dirty="0" err="1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ฟติก</a:t>
            </a:r>
            <a:endParaRPr lang="th-TH" sz="2000" dirty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4" name="แผนผังลำดับงาน: ตัวเชื่อมต่อ 23"/>
          <p:cNvSpPr/>
          <p:nvPr/>
        </p:nvSpPr>
        <p:spPr>
          <a:xfrm>
            <a:off x="2043758" y="5949280"/>
            <a:ext cx="504056" cy="504056"/>
          </a:xfrm>
          <a:prstGeom prst="flowChartConnector">
            <a:avLst/>
          </a:prstGeom>
          <a:noFill/>
          <a:ln>
            <a:solidFill>
              <a:srgbClr val="00B05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600" b="1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2.1</a:t>
            </a:r>
            <a:endParaRPr lang="th-TH" sz="1600" b="1" dirty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5" name="สี่เหลี่ยมผืนผ้ามุมมน 24"/>
          <p:cNvSpPr/>
          <p:nvPr/>
        </p:nvSpPr>
        <p:spPr>
          <a:xfrm>
            <a:off x="2538934" y="5985284"/>
            <a:ext cx="4553346" cy="43204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2000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ช่างเทคนิค บริษัทวิทวัส</a:t>
            </a:r>
            <a:r>
              <a:rPr lang="th-TH" sz="2000" dirty="0" err="1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เทเล</a:t>
            </a:r>
            <a:r>
              <a:rPr lang="th-TH" sz="2000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คอม</a:t>
            </a:r>
            <a:r>
              <a:rPr lang="th-TH" sz="2000" dirty="0" err="1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แอนด์</a:t>
            </a:r>
            <a:r>
              <a:rPr lang="th-TH" sz="2000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เซอร์วิส จำนวน 5 คน</a:t>
            </a:r>
            <a:endParaRPr lang="th-TH" sz="2000" dirty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466653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สี่เหลี่ยมผืนผ้ามุมมน 2"/>
          <p:cNvSpPr/>
          <p:nvPr/>
        </p:nvSpPr>
        <p:spPr>
          <a:xfrm>
            <a:off x="7020272" y="58855"/>
            <a:ext cx="1976699" cy="432048"/>
          </a:xfrm>
          <a:prstGeom prst="roundRect">
            <a:avLst/>
          </a:prstGeom>
          <a:solidFill>
            <a:srgbClr val="00B0F0"/>
          </a:solidFill>
          <a:ln>
            <a:solidFill>
              <a:srgbClr val="00B05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b="1" dirty="0" smtClean="0">
                <a:latin typeface="Angsana New" pitchFamily="18" charset="-34"/>
                <a:cs typeface="Angsana New" pitchFamily="18" charset="-34"/>
              </a:rPr>
              <a:t>บทที่ 1 บทนำ</a:t>
            </a:r>
            <a:endParaRPr lang="th-TH"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สี่เหลี่ยมผืนผ้ามุมมน 3"/>
          <p:cNvSpPr/>
          <p:nvPr/>
        </p:nvSpPr>
        <p:spPr>
          <a:xfrm>
            <a:off x="395536" y="441377"/>
            <a:ext cx="2935624" cy="662298"/>
          </a:xfrm>
          <a:prstGeom prst="roundRect">
            <a:avLst/>
          </a:prstGeom>
          <a:solidFill>
            <a:srgbClr val="00B0F0"/>
          </a:solidFill>
          <a:ln>
            <a:solidFill>
              <a:srgbClr val="92D050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3600" b="1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นิยามศัพท์เฉพาะ</a:t>
            </a:r>
            <a:endParaRPr lang="th-TH" sz="3600" b="1" dirty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55576" y="1412776"/>
            <a:ext cx="8568952" cy="2376264"/>
          </a:xfrm>
          <a:effectLst/>
        </p:spPr>
        <p:txBody>
          <a:bodyPr/>
          <a:lstStyle/>
          <a:p>
            <a:pPr marL="0" indent="0" algn="l">
              <a:buNone/>
            </a:pPr>
            <a:r>
              <a:rPr lang="th-TH" sz="2800" dirty="0" smtClean="0">
                <a:latin typeface="Angsana New" pitchFamily="18" charset="-34"/>
                <a:cs typeface="Angsana New" pitchFamily="18" charset="-34"/>
              </a:rPr>
              <a:t> เครื่องต่อสายไฟเบอร์ออ</a:t>
            </a:r>
            <a:r>
              <a:rPr lang="th-TH" sz="2800" dirty="0" err="1" smtClean="0">
                <a:latin typeface="Angsana New" pitchFamily="18" charset="-34"/>
                <a:cs typeface="Angsana New" pitchFamily="18" charset="-34"/>
              </a:rPr>
              <a:t>ฟติก</a:t>
            </a:r>
            <a:r>
              <a:rPr lang="th-TH" sz="2800" dirty="0" smtClean="0">
                <a:latin typeface="Angsana New" pitchFamily="18" charset="-34"/>
                <a:cs typeface="Angsana New" pitchFamily="18" charset="-34"/>
              </a:rPr>
              <a:t>  </a:t>
            </a:r>
            <a:r>
              <a:rPr lang="th-TH" sz="2800" b="0" dirty="0" smtClean="0">
                <a:latin typeface="Angsana New" pitchFamily="18" charset="-34"/>
                <a:cs typeface="Angsana New" pitchFamily="18" charset="-34"/>
              </a:rPr>
              <a:t>หมายถึง</a:t>
            </a:r>
            <a:r>
              <a:rPr lang="th-TH" sz="2800" dirty="0" smtClean="0"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0" dirty="0" smtClean="0">
                <a:latin typeface="Angsana New" pitchFamily="18" charset="-34"/>
                <a:cs typeface="Angsana New" pitchFamily="18" charset="-34"/>
              </a:rPr>
              <a:t>เครื่องมือที่ใช้สำ</a:t>
            </a:r>
            <a:br>
              <a:rPr lang="th-TH" sz="2800" b="0" dirty="0" smtClean="0">
                <a:latin typeface="Angsana New" pitchFamily="18" charset="-34"/>
                <a:cs typeface="Angsana New" pitchFamily="18" charset="-34"/>
              </a:rPr>
            </a:br>
            <a:r>
              <a:rPr lang="th-TH" sz="2800" b="0" dirty="0" smtClean="0">
                <a:latin typeface="Angsana New" pitchFamily="18" charset="-34"/>
                <a:cs typeface="Angsana New" pitchFamily="18" charset="-34"/>
              </a:rPr>
              <a:t> ต่อสายไฟเบอร์ออ</a:t>
            </a:r>
            <a:r>
              <a:rPr lang="th-TH" sz="2800" b="0" dirty="0" err="1" smtClean="0">
                <a:latin typeface="Angsana New" pitchFamily="18" charset="-34"/>
                <a:cs typeface="Angsana New" pitchFamily="18" charset="-34"/>
              </a:rPr>
              <a:t>ฟติก</a:t>
            </a:r>
            <a:r>
              <a:rPr lang="th-TH" sz="2800" b="0" dirty="0" smtClean="0">
                <a:latin typeface="Angsana New" pitchFamily="18" charset="-34"/>
                <a:cs typeface="Angsana New" pitchFamily="18" charset="-34"/>
              </a:rPr>
              <a:t>เท่านั้น</a:t>
            </a:r>
            <a:br>
              <a:rPr lang="th-TH" sz="2800" b="0" dirty="0" smtClean="0">
                <a:latin typeface="Angsana New" pitchFamily="18" charset="-34"/>
                <a:cs typeface="Angsana New" pitchFamily="18" charset="-34"/>
              </a:rPr>
            </a:br>
            <a:r>
              <a:rPr lang="th-TH" sz="2800" b="0" dirty="0" smtClean="0">
                <a:latin typeface="Angsana New" pitchFamily="18" charset="-34"/>
                <a:cs typeface="Angsana New" pitchFamily="18" charset="-34"/>
              </a:rPr>
              <a:t/>
            </a:r>
            <a:br>
              <a:rPr lang="th-TH" sz="2800" b="0" dirty="0" smtClean="0">
                <a:latin typeface="Angsana New" pitchFamily="18" charset="-34"/>
                <a:cs typeface="Angsana New" pitchFamily="18" charset="-34"/>
              </a:rPr>
            </a:br>
            <a:r>
              <a:rPr lang="th-TH" sz="2800" dirty="0" smtClean="0">
                <a:latin typeface="Angsana New" pitchFamily="18" charset="-34"/>
                <a:cs typeface="Angsana New" pitchFamily="18" charset="-34"/>
              </a:rPr>
              <a:t>แบตเตอรี่  </a:t>
            </a:r>
            <a:r>
              <a:rPr lang="th-TH" sz="2800" b="0" dirty="0" smtClean="0">
                <a:latin typeface="Angsana New" pitchFamily="18" charset="-34"/>
                <a:cs typeface="Angsana New" pitchFamily="18" charset="-34"/>
              </a:rPr>
              <a:t>หมายถึง แบตเตอรี่ที่ใช้งานสำหรับเครื่องต่อสายไฟเบอร์ออ</a:t>
            </a:r>
            <a:r>
              <a:rPr lang="th-TH" sz="2800" b="0" dirty="0" err="1" smtClean="0">
                <a:latin typeface="Angsana New" pitchFamily="18" charset="-34"/>
                <a:cs typeface="Angsana New" pitchFamily="18" charset="-34"/>
              </a:rPr>
              <a:t>ฟติก</a:t>
            </a:r>
            <a:r>
              <a:rPr lang="th-TH" sz="2800" b="0" dirty="0" smtClean="0">
                <a:latin typeface="Angsana New" pitchFamily="18" charset="-34"/>
                <a:cs typeface="Angsana New" pitchFamily="18" charset="-34"/>
              </a:rPr>
              <a:t>เท่านั้น</a:t>
            </a:r>
            <a:br>
              <a:rPr lang="th-TH" sz="2800" b="0" dirty="0" smtClean="0">
                <a:latin typeface="Angsana New" pitchFamily="18" charset="-34"/>
                <a:cs typeface="Angsana New" pitchFamily="18" charset="-34"/>
              </a:rPr>
            </a:br>
            <a:r>
              <a:rPr lang="th-TH" sz="2800" b="0" dirty="0" smtClean="0">
                <a:latin typeface="Angsana New" pitchFamily="18" charset="-34"/>
                <a:cs typeface="Angsana New" pitchFamily="18" charset="-34"/>
              </a:rPr>
              <a:t/>
            </a:r>
            <a:br>
              <a:rPr lang="th-TH" sz="2800" b="0" dirty="0" smtClean="0">
                <a:latin typeface="Angsana New" pitchFamily="18" charset="-34"/>
                <a:cs typeface="Angsana New" pitchFamily="18" charset="-34"/>
              </a:rPr>
            </a:br>
            <a:r>
              <a:rPr lang="th-TH" sz="2800" dirty="0" smtClean="0">
                <a:latin typeface="Angsana New" pitchFamily="18" charset="-34"/>
                <a:cs typeface="Angsana New" pitchFamily="18" charset="-34"/>
              </a:rPr>
              <a:t>อินเวอร์เตอร์  </a:t>
            </a:r>
            <a:r>
              <a:rPr lang="th-TH" sz="2800" b="0" dirty="0" smtClean="0">
                <a:latin typeface="Angsana New" pitchFamily="18" charset="-34"/>
                <a:cs typeface="Angsana New" pitchFamily="18" charset="-34"/>
              </a:rPr>
              <a:t>หมายถึง อุปกรณ์แปลงไฟกระแสตรงให้เป็นไฟกระแสสลับเท่านั้น</a:t>
            </a:r>
            <a:br>
              <a:rPr lang="th-TH" sz="2800" b="0" dirty="0" smtClean="0">
                <a:latin typeface="Angsana New" pitchFamily="18" charset="-34"/>
                <a:cs typeface="Angsana New" pitchFamily="18" charset="-34"/>
              </a:rPr>
            </a:br>
            <a:r>
              <a:rPr lang="th-TH" sz="2800" b="0" dirty="0" smtClean="0">
                <a:latin typeface="Angsana New" pitchFamily="18" charset="-34"/>
                <a:cs typeface="Angsana New" pitchFamily="18" charset="-34"/>
              </a:rPr>
              <a:t/>
            </a:r>
            <a:br>
              <a:rPr lang="th-TH" sz="2800" b="0" dirty="0" smtClean="0">
                <a:latin typeface="Angsana New" pitchFamily="18" charset="-34"/>
                <a:cs typeface="Angsana New" pitchFamily="18" charset="-34"/>
              </a:rPr>
            </a:br>
            <a:r>
              <a:rPr lang="th-TH" sz="2800" dirty="0" smtClean="0">
                <a:latin typeface="Angsana New" pitchFamily="18" charset="-34"/>
                <a:cs typeface="Angsana New" pitchFamily="18" charset="-34"/>
              </a:rPr>
              <a:t>ช่างเทคนิค  </a:t>
            </a:r>
            <a:r>
              <a:rPr lang="th-TH" sz="2800" b="0" dirty="0" smtClean="0">
                <a:latin typeface="Angsana New" pitchFamily="18" charset="-34"/>
                <a:cs typeface="Angsana New" pitchFamily="18" charset="-34"/>
              </a:rPr>
              <a:t>หมายถึง พนักงานบริษัทวิทวัส</a:t>
            </a:r>
            <a:r>
              <a:rPr lang="th-TH" sz="2800" b="0" dirty="0" err="1" smtClean="0">
                <a:latin typeface="Angsana New" pitchFamily="18" charset="-34"/>
                <a:cs typeface="Angsana New" pitchFamily="18" charset="-34"/>
              </a:rPr>
              <a:t>เทเล</a:t>
            </a:r>
            <a:r>
              <a:rPr lang="th-TH" sz="2800" b="0" dirty="0" smtClean="0">
                <a:latin typeface="Angsana New" pitchFamily="18" charset="-34"/>
                <a:cs typeface="Angsana New" pitchFamily="18" charset="-34"/>
              </a:rPr>
              <a:t>คอม</a:t>
            </a:r>
            <a:r>
              <a:rPr lang="th-TH" sz="2800" b="0" dirty="0" err="1" smtClean="0">
                <a:latin typeface="Angsana New" pitchFamily="18" charset="-34"/>
                <a:cs typeface="Angsana New" pitchFamily="18" charset="-34"/>
              </a:rPr>
              <a:t>แอนด์</a:t>
            </a:r>
            <a:r>
              <a:rPr lang="th-TH" sz="2800" b="0" dirty="0" smtClean="0">
                <a:latin typeface="Angsana New" pitchFamily="18" charset="-34"/>
                <a:cs typeface="Angsana New" pitchFamily="18" charset="-34"/>
              </a:rPr>
              <a:t>เซอร์วิส เท่านั้น </a:t>
            </a:r>
            <a:br>
              <a:rPr lang="th-TH" sz="2800" b="0" dirty="0" smtClean="0">
                <a:latin typeface="Angsana New" pitchFamily="18" charset="-34"/>
                <a:cs typeface="Angsana New" pitchFamily="18" charset="-34"/>
              </a:rPr>
            </a:br>
            <a:r>
              <a:rPr lang="th-TH" sz="2800" b="0" dirty="0"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800" b="0" dirty="0" smtClean="0">
                <a:latin typeface="Angsana New" pitchFamily="18" charset="-34"/>
                <a:cs typeface="Angsana New" pitchFamily="18" charset="-34"/>
              </a:rPr>
              <a:t/>
            </a:r>
            <a:br>
              <a:rPr lang="th-TH" sz="2800" b="0" dirty="0" smtClean="0">
                <a:latin typeface="Angsana New" pitchFamily="18" charset="-34"/>
                <a:cs typeface="Angsana New" pitchFamily="18" charset="-34"/>
              </a:rPr>
            </a:br>
            <a:r>
              <a:rPr lang="th-TH" sz="2800" b="0" dirty="0" smtClean="0">
                <a:latin typeface="Angsana New" pitchFamily="18" charset="-34"/>
                <a:cs typeface="Angsana New" pitchFamily="18" charset="-34"/>
              </a:rPr>
              <a:t/>
            </a:r>
            <a:br>
              <a:rPr lang="th-TH" sz="2800" b="0" dirty="0" smtClean="0">
                <a:latin typeface="Angsana New" pitchFamily="18" charset="-34"/>
                <a:cs typeface="Angsana New" pitchFamily="18" charset="-34"/>
              </a:rPr>
            </a:br>
            <a:endParaRPr lang="th-TH" sz="2800" b="0" dirty="0"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314863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สี่เหลี่ยมผืนผ้ามุมมน 2"/>
          <p:cNvSpPr/>
          <p:nvPr/>
        </p:nvSpPr>
        <p:spPr>
          <a:xfrm>
            <a:off x="7020272" y="58855"/>
            <a:ext cx="1976699" cy="432048"/>
          </a:xfrm>
          <a:prstGeom prst="roundRect">
            <a:avLst/>
          </a:prstGeom>
          <a:solidFill>
            <a:srgbClr val="00B0F0"/>
          </a:solidFill>
          <a:ln>
            <a:solidFill>
              <a:srgbClr val="00B05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b="1" dirty="0" smtClean="0">
                <a:latin typeface="Angsana New" pitchFamily="18" charset="-34"/>
                <a:cs typeface="Angsana New" pitchFamily="18" charset="-34"/>
              </a:rPr>
              <a:t>บทที่ 1 บทนำ</a:t>
            </a:r>
            <a:endParaRPr lang="th-TH"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สี่เหลี่ยมผืนผ้ามุมมน 3"/>
          <p:cNvSpPr/>
          <p:nvPr/>
        </p:nvSpPr>
        <p:spPr>
          <a:xfrm>
            <a:off x="395536" y="441377"/>
            <a:ext cx="4536504" cy="662298"/>
          </a:xfrm>
          <a:prstGeom prst="roundRect">
            <a:avLst/>
          </a:prstGeom>
          <a:solidFill>
            <a:srgbClr val="00B0F0"/>
          </a:solidFill>
          <a:ln>
            <a:solidFill>
              <a:srgbClr val="92D050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3600" b="1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วิธีการดำเนินการจัดทำโครงการ</a:t>
            </a:r>
            <a:endParaRPr lang="th-TH" sz="3600" b="1" dirty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สี่เหลี่ยมผืนผ้ามุมมน 4"/>
          <p:cNvSpPr/>
          <p:nvPr/>
        </p:nvSpPr>
        <p:spPr>
          <a:xfrm>
            <a:off x="1763688" y="1412776"/>
            <a:ext cx="3888432" cy="43204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2000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1.  ศึกษาข้อมูลที่เกี่ยวข้องและเสนอโครงการ</a:t>
            </a:r>
            <a:endParaRPr lang="th-TH" sz="2000" dirty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6" name="สี่เหลี่ยมผืนผ้ามุมมน 5"/>
          <p:cNvSpPr/>
          <p:nvPr/>
        </p:nvSpPr>
        <p:spPr>
          <a:xfrm>
            <a:off x="1766642" y="1997224"/>
            <a:ext cx="3885478" cy="43204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2000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2.  กำหนดกลุ่มตัวอย่าง</a:t>
            </a:r>
            <a:endParaRPr lang="th-TH" sz="2000" dirty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สี่เหลี่ยมผืนผ้ามุมมน 6"/>
          <p:cNvSpPr/>
          <p:nvPr/>
        </p:nvSpPr>
        <p:spPr>
          <a:xfrm>
            <a:off x="1766642" y="2581672"/>
            <a:ext cx="3885478" cy="43204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2000" dirty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3</a:t>
            </a:r>
            <a:r>
              <a:rPr lang="th-TH" sz="2000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.  ออกแบบและสร้างโครงการ</a:t>
            </a:r>
            <a:endParaRPr lang="th-TH" sz="2000" dirty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8" name="สี่เหลี่ยมผืนผ้ามุมมน 7"/>
          <p:cNvSpPr/>
          <p:nvPr/>
        </p:nvSpPr>
        <p:spPr>
          <a:xfrm>
            <a:off x="1763688" y="3148114"/>
            <a:ext cx="3888432" cy="43204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2000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4.  ดำเนินการทดลองเก็บข้อมูลและวิเคราะห์ข้อมูล</a:t>
            </a:r>
            <a:endParaRPr lang="th-TH" sz="2000" dirty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สี่เหลี่ยมผืนผ้ามุมมน 8"/>
          <p:cNvSpPr/>
          <p:nvPr/>
        </p:nvSpPr>
        <p:spPr>
          <a:xfrm>
            <a:off x="1766642" y="3712827"/>
            <a:ext cx="3888432" cy="43204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2000" dirty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5</a:t>
            </a:r>
            <a:r>
              <a:rPr lang="th-TH" sz="2000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.  ประเมินผลโดยผู้เชี่ยวชาญ</a:t>
            </a:r>
            <a:endParaRPr lang="th-TH" sz="2000" dirty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" name="สี่เหลี่ยมผืนผ้ามุมมน 9"/>
          <p:cNvSpPr/>
          <p:nvPr/>
        </p:nvSpPr>
        <p:spPr>
          <a:xfrm>
            <a:off x="1766642" y="4274083"/>
            <a:ext cx="3888432" cy="43204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2000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6.  ประเมินผลและแก้ไขปรับปรุง</a:t>
            </a:r>
            <a:endParaRPr lang="th-TH" sz="2000" dirty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สี่เหลี่ยมผืนผ้ามุมมน 10"/>
          <p:cNvSpPr/>
          <p:nvPr/>
        </p:nvSpPr>
        <p:spPr>
          <a:xfrm>
            <a:off x="1766642" y="4858531"/>
            <a:ext cx="3888432" cy="43204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2000" dirty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7</a:t>
            </a:r>
            <a:r>
              <a:rPr lang="th-TH" sz="2000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.  จัดทำรูปเล่มของโครงการ</a:t>
            </a:r>
            <a:endParaRPr lang="th-TH" sz="2000" dirty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1963940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สี่เหลี่ยมผืนผ้ามุมมน 2"/>
          <p:cNvSpPr/>
          <p:nvPr/>
        </p:nvSpPr>
        <p:spPr>
          <a:xfrm>
            <a:off x="7020272" y="58855"/>
            <a:ext cx="1976699" cy="432048"/>
          </a:xfrm>
          <a:prstGeom prst="roundRect">
            <a:avLst/>
          </a:prstGeom>
          <a:solidFill>
            <a:srgbClr val="00B0F0"/>
          </a:solidFill>
          <a:ln>
            <a:solidFill>
              <a:srgbClr val="00B05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b="1" dirty="0" smtClean="0">
                <a:latin typeface="Angsana New" pitchFamily="18" charset="-34"/>
                <a:cs typeface="Angsana New" pitchFamily="18" charset="-34"/>
              </a:rPr>
              <a:t>บทที่ 1 บทนำ</a:t>
            </a:r>
            <a:endParaRPr lang="th-TH"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สี่เหลี่ยมผืนผ้ามุมมน 3"/>
          <p:cNvSpPr/>
          <p:nvPr/>
        </p:nvSpPr>
        <p:spPr>
          <a:xfrm>
            <a:off x="395536" y="441377"/>
            <a:ext cx="4536504" cy="662298"/>
          </a:xfrm>
          <a:prstGeom prst="roundRect">
            <a:avLst/>
          </a:prstGeom>
          <a:solidFill>
            <a:srgbClr val="00B0F0"/>
          </a:solidFill>
          <a:ln>
            <a:solidFill>
              <a:srgbClr val="92D050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3600" b="1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ประโยชน์ที่คาดว่าจะได้รับ</a:t>
            </a:r>
            <a:endParaRPr lang="th-TH" sz="3600" b="1" dirty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สี่เหลี่ยมผืนผ้ามุมมน 4"/>
          <p:cNvSpPr/>
          <p:nvPr/>
        </p:nvSpPr>
        <p:spPr>
          <a:xfrm>
            <a:off x="1187624" y="1412776"/>
            <a:ext cx="4824536" cy="43204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2000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1.  ได้ชุดสำรองไฟสำหรับต่อสายไฟเบอร์ออ</a:t>
            </a:r>
            <a:r>
              <a:rPr lang="th-TH" sz="2000" dirty="0" err="1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ฟติก</a:t>
            </a:r>
            <a:endParaRPr lang="th-TH" sz="2000" dirty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6" name="สี่เหลี่ยมผืนผ้ามุมมน 5"/>
          <p:cNvSpPr/>
          <p:nvPr/>
        </p:nvSpPr>
        <p:spPr>
          <a:xfrm>
            <a:off x="1187624" y="2060848"/>
            <a:ext cx="4824536" cy="43204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2000" dirty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2</a:t>
            </a:r>
            <a:r>
              <a:rPr lang="th-TH" sz="2000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.  เพิ่มประสิทธิภาพให้กับการทำงาน</a:t>
            </a:r>
            <a:r>
              <a:rPr lang="th-TH" sz="2000" dirty="0" err="1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ได้มาก</a:t>
            </a:r>
            <a:r>
              <a:rPr lang="th-TH" sz="2000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ยิ่งขึ้น</a:t>
            </a:r>
            <a:endParaRPr lang="th-TH" sz="2000" dirty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สี่เหลี่ยมผืนผ้ามุมมน 6"/>
          <p:cNvSpPr/>
          <p:nvPr/>
        </p:nvSpPr>
        <p:spPr>
          <a:xfrm>
            <a:off x="1187624" y="2676118"/>
            <a:ext cx="4824536" cy="43204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2000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3.  แก้ปัญหาเรื่องไม่มีกระแสไฟฟ้าใช้งานต่อสายไฟเบอร์ออ</a:t>
            </a:r>
            <a:r>
              <a:rPr lang="th-TH" sz="2000" dirty="0" err="1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ฟติก</a:t>
            </a:r>
            <a:endParaRPr lang="th-TH" sz="2000" dirty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8" name="สี่เหลี่ยมผืนผ้ามุมมน 7"/>
          <p:cNvSpPr/>
          <p:nvPr/>
        </p:nvSpPr>
        <p:spPr>
          <a:xfrm>
            <a:off x="1187624" y="3313836"/>
            <a:ext cx="4824536" cy="43204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2000" dirty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4</a:t>
            </a:r>
            <a:r>
              <a:rPr lang="th-TH" sz="2000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.  ช่วยประหยัดพลังงานไฟฟ้า</a:t>
            </a:r>
            <a:endParaRPr lang="th-TH" sz="2000" dirty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9976489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สี่เหลี่ยมผืนผ้ามุมมน 2"/>
          <p:cNvSpPr/>
          <p:nvPr/>
        </p:nvSpPr>
        <p:spPr>
          <a:xfrm>
            <a:off x="7020272" y="58855"/>
            <a:ext cx="1976699" cy="432048"/>
          </a:xfrm>
          <a:prstGeom prst="roundRect">
            <a:avLst/>
          </a:prstGeom>
          <a:solidFill>
            <a:srgbClr val="00B0F0"/>
          </a:solidFill>
          <a:ln>
            <a:solidFill>
              <a:srgbClr val="00B05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b="1" dirty="0" smtClean="0">
                <a:latin typeface="Angsana New" pitchFamily="18" charset="-34"/>
                <a:cs typeface="Angsana New" pitchFamily="18" charset="-34"/>
              </a:rPr>
              <a:t>บทที่ 1 บทนำ</a:t>
            </a:r>
            <a:endParaRPr lang="th-TH"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สี่เหลี่ยมผืนผ้ามุมมน 3"/>
          <p:cNvSpPr/>
          <p:nvPr/>
        </p:nvSpPr>
        <p:spPr>
          <a:xfrm>
            <a:off x="395536" y="441377"/>
            <a:ext cx="4536504" cy="662298"/>
          </a:xfrm>
          <a:prstGeom prst="roundRect">
            <a:avLst/>
          </a:prstGeom>
          <a:solidFill>
            <a:srgbClr val="00B0F0"/>
          </a:solidFill>
          <a:ln>
            <a:solidFill>
              <a:srgbClr val="92D050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3600" b="1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ระยะเวลาในการดำเนินโครงการ</a:t>
            </a:r>
            <a:endParaRPr lang="th-TH" sz="3600" b="1" dirty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40768"/>
            <a:ext cx="8352928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3178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5163" y="1849438"/>
            <a:ext cx="5273675" cy="3163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สี่เหลี่ยมผืนผ้ามุมมน 5"/>
          <p:cNvSpPr/>
          <p:nvPr/>
        </p:nvSpPr>
        <p:spPr>
          <a:xfrm>
            <a:off x="395536" y="441377"/>
            <a:ext cx="7848872" cy="662298"/>
          </a:xfrm>
          <a:prstGeom prst="roundRect">
            <a:avLst/>
          </a:prstGeom>
          <a:solidFill>
            <a:srgbClr val="00B0F0"/>
          </a:solidFill>
          <a:ln>
            <a:solidFill>
              <a:srgbClr val="92D050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3200" b="1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ภาพประกอบการนำเสนอโครงการนวัตกรรมทางเทคโนโลยีไฟฟ้า</a:t>
            </a:r>
            <a:endParaRPr lang="th-TH" sz="3200" b="1" dirty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70168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สลิปสตรีม">
  <a:themeElements>
    <a:clrScheme name="สลิปสตรีม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สลิปสตรีม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สลิปสตรีม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1323</TotalTime>
  <Words>472</Words>
  <Application>Microsoft Office PowerPoint</Application>
  <PresentationFormat>นำเสนอทางหน้าจอ (4:3)</PresentationFormat>
  <Paragraphs>84</Paragraphs>
  <Slides>16</Slides>
  <Notes>0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16</vt:i4>
      </vt:variant>
    </vt:vector>
  </HeadingPairs>
  <TitlesOfParts>
    <vt:vector size="17" baseType="lpstr">
      <vt:lpstr>สลิปสตรีม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 เครื่องต่อสายไฟเบอร์ออฟติก  หมายถึง เครื่องมือที่ใช้สำ  ต่อสายไฟเบอร์ออฟติกเท่านั้น  แบตเตอรี่  หมายถึง แบตเตอรี่ที่ใช้งานสำหรับเครื่องต่อสายไฟเบอร์ออฟติกเท่านั้น  อินเวอร์เตอร์  หมายถึง อุปกรณ์แปลงไฟกระแสตรงให้เป็นไฟกระแสสลับเท่านั้น  ช่างเทคนิค  หมายถึง พนักงานบริษัทวิทวัสเทเลคอมแอนด์เซอร์วิส เท่านั้น     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1.ศึกษาคุณสมบัติของแบตเตอรี่ 2.ศึกษาการนำแบตเตอรี่มาใช้กับ     พลังงานทดแทน 3.ศึกษารายละเอียดของการนำ     แบตเตอรี่มาใช้ในการทำวิจัย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>User</dc:creator>
  <cp:lastModifiedBy>DCOM</cp:lastModifiedBy>
  <cp:revision>101</cp:revision>
  <dcterms:created xsi:type="dcterms:W3CDTF">2016-06-05T12:41:02Z</dcterms:created>
  <dcterms:modified xsi:type="dcterms:W3CDTF">2017-04-11T19:37:23Z</dcterms:modified>
</cp:coreProperties>
</file>